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7"/>
  </p:notesMasterIdLst>
  <p:sldIdLst>
    <p:sldId id="256" r:id="rId2"/>
    <p:sldId id="277" r:id="rId3"/>
    <p:sldId id="284" r:id="rId4"/>
    <p:sldId id="278" r:id="rId5"/>
    <p:sldId id="279" r:id="rId6"/>
    <p:sldId id="280" r:id="rId7"/>
    <p:sldId id="281" r:id="rId8"/>
    <p:sldId id="282" r:id="rId9"/>
    <p:sldId id="283" r:id="rId10"/>
    <p:sldId id="286" r:id="rId11"/>
    <p:sldId id="287" r:id="rId12"/>
    <p:sldId id="285" r:id="rId13"/>
    <p:sldId id="292" r:id="rId14"/>
    <p:sldId id="293" r:id="rId15"/>
    <p:sldId id="291" r:id="rId16"/>
    <p:sldId id="294" r:id="rId17"/>
    <p:sldId id="295" r:id="rId18"/>
    <p:sldId id="296" r:id="rId19"/>
    <p:sldId id="301" r:id="rId20"/>
    <p:sldId id="297" r:id="rId21"/>
    <p:sldId id="302" r:id="rId22"/>
    <p:sldId id="298" r:id="rId23"/>
    <p:sldId id="271" r:id="rId24"/>
    <p:sldId id="299" r:id="rId25"/>
    <p:sldId id="30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70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3584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Yer Tutucusu"/>
          <p:cNvSpPr>
            <a:spLocks noGrp="1"/>
          </p:cNvSpPr>
          <p:nvPr>
            <p:ph type="body" sz="quarter" idx="10"/>
          </p:nvPr>
        </p:nvSpPr>
        <p:spPr>
          <a:xfrm>
            <a:off x="521880" y="1243153"/>
            <a:ext cx="7543633" cy="3227246"/>
          </a:xfrm>
        </p:spPr>
        <p:txBody>
          <a:bodyPr/>
          <a:lstStyle>
            <a:lvl1pPr>
              <a:buClr>
                <a:srgbClr val="F08224"/>
              </a:buClr>
              <a:buFont typeface="+mj-lt"/>
              <a:buAutoNum type="arabicPeriod"/>
              <a:defRPr/>
            </a:lvl1pPr>
            <a:lvl3pPr marL="1103227" indent="-286969">
              <a:buClr>
                <a:srgbClr val="F08224"/>
              </a:buClr>
              <a:buFont typeface="+mj-lt"/>
              <a:buAutoNum type="arabicPeriod"/>
              <a:defRPr/>
            </a:lvl3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pic>
        <p:nvPicPr>
          <p:cNvPr id="4" name="Picture 8" descr="C:\Users\Guest\Desktop\kurdele.png"/>
          <p:cNvPicPr>
            <a:picLocks noChangeAspect="1" noChangeArrowheads="1"/>
          </p:cNvPicPr>
          <p:nvPr userDrawn="1"/>
        </p:nvPicPr>
        <p:blipFill>
          <a:blip r:embed="rId2" cstate="print"/>
          <a:srcRect l="13601" t="35011" r="13594" b="45983"/>
          <a:stretch>
            <a:fillRect/>
          </a:stretch>
        </p:blipFill>
        <p:spPr bwMode="auto">
          <a:xfrm>
            <a:off x="1690257" y="179453"/>
            <a:ext cx="5989658" cy="93794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>İçindekiler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088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1" Type="http://schemas.microsoft.com/office/2007/relationships/hdphoto" Target="../media/hdphoto8.wdp"/><Relationship Id="rId12" Type="http://schemas.microsoft.com/office/2007/relationships/hdphoto" Target="../media/hdphoto9.wdp"/><Relationship Id="rId13" Type="http://schemas.microsoft.com/office/2007/relationships/hdphoto" Target="../media/hdphoto10.wdp"/><Relationship Id="rId14" Type="http://schemas.microsoft.com/office/2007/relationships/hdphoto" Target="../media/hdphoto11.wdp"/><Relationship Id="rId15" Type="http://schemas.microsoft.com/office/2007/relationships/hdphoto" Target="../media/hdphoto12.wdp"/><Relationship Id="rId16" Type="http://schemas.microsoft.com/office/2007/relationships/hdphoto" Target="../media/hdphoto13.wdp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Relationship Id="rId3" Type="http://schemas.microsoft.com/office/2007/relationships/hdphoto" Target="../media/hdphoto1.wdp"/><Relationship Id="rId4" Type="http://schemas.openxmlformats.org/officeDocument/2006/relationships/image" Target="../media/image21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microsoft.com/office/2007/relationships/hdphoto" Target="../media/hdphoto4.wdp"/><Relationship Id="rId8" Type="http://schemas.microsoft.com/office/2007/relationships/hdphoto" Target="../media/hdphoto5.wdp"/><Relationship Id="rId9" Type="http://schemas.microsoft.com/office/2007/relationships/hdphoto" Target="../media/hdphoto6.wdp"/><Relationship Id="rId10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680301" y="862909"/>
            <a:ext cx="5783400" cy="17556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800" dirty="0" smtClean="0"/>
              <a:t>Using Data Analytics for </a:t>
            </a:r>
            <a:br>
              <a:rPr lang="en-GB" sz="2800" dirty="0" smtClean="0"/>
            </a:br>
            <a:r>
              <a:rPr lang="en-GB" sz="2800" dirty="0" smtClean="0"/>
              <a:t>Customer Churn Prediction 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Application for an Online Retailer</a:t>
            </a:r>
            <a:endParaRPr lang="en-GB" sz="2800" dirty="0"/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1680300" y="2825891"/>
            <a:ext cx="5783400" cy="1702142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FFFFFF"/>
                </a:solidFill>
              </a:rPr>
              <a:t>İlker Birbil</a:t>
            </a:r>
            <a:r>
              <a:rPr lang="tr-TR" sz="1800" dirty="0" smtClean="0">
                <a:solidFill>
                  <a:srgbClr val="FFFFFF"/>
                </a:solidFill>
              </a:rPr>
              <a:t>, </a:t>
            </a:r>
            <a:r>
              <a:rPr lang="en" sz="1800" dirty="0" smtClean="0">
                <a:solidFill>
                  <a:srgbClr val="F3F3F3"/>
                </a:solidFill>
              </a:rPr>
              <a:t>Sabancı University</a:t>
            </a:r>
            <a:endParaRPr lang="tr-TR" sz="1800" dirty="0" smtClean="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tr-TR" sz="1800" dirty="0" smtClean="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tr-TR" sz="1400" dirty="0" smtClean="0">
                <a:solidFill>
                  <a:srgbClr val="F3F3F3"/>
                </a:solidFill>
              </a:rPr>
              <a:t>(Birol Yüceoğlu </a:t>
            </a:r>
            <a:r>
              <a:rPr lang="tr-TR" sz="1400" dirty="0" err="1" smtClean="0">
                <a:solidFill>
                  <a:srgbClr val="F3F3F3"/>
                </a:solidFill>
              </a:rPr>
              <a:t>and</a:t>
            </a:r>
            <a:r>
              <a:rPr lang="tr-TR" sz="1400" dirty="0" smtClean="0">
                <a:solidFill>
                  <a:srgbClr val="F3F3F3"/>
                </a:solidFill>
              </a:rPr>
              <a:t> Işıl Öztürk, Migros)</a:t>
            </a:r>
          </a:p>
          <a:p>
            <a:pPr lvl="0">
              <a:spcBef>
                <a:spcPts val="0"/>
              </a:spcBef>
              <a:buNone/>
            </a:pPr>
            <a:endParaRPr lang="tr-TR" sz="1800" dirty="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600" dirty="0" smtClean="0">
                <a:solidFill>
                  <a:srgbClr val="F3F3F3"/>
                </a:solidFill>
              </a:rPr>
              <a:t>University of Warwick</a:t>
            </a:r>
          </a:p>
          <a:p>
            <a:pPr lvl="0">
              <a:spcBef>
                <a:spcPts val="0"/>
              </a:spcBef>
              <a:buNone/>
            </a:pPr>
            <a:r>
              <a:rPr lang="en-GB" sz="1600" dirty="0" smtClean="0">
                <a:solidFill>
                  <a:srgbClr val="F3F3F3"/>
                </a:solidFill>
              </a:rPr>
              <a:t>March, 2017</a:t>
            </a:r>
            <a:endParaRPr lang="en-GB" sz="16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1700" y="1306725"/>
            <a:ext cx="6186300" cy="31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Random forests</a:t>
            </a:r>
          </a:p>
          <a:p>
            <a:pPr lvl="0"/>
            <a:r>
              <a:rPr lang="en-GB" dirty="0" smtClean="0"/>
              <a:t>Gradient boosting</a:t>
            </a:r>
          </a:p>
          <a:p>
            <a:pPr lvl="0"/>
            <a:r>
              <a:rPr lang="en-GB" dirty="0" smtClean="0"/>
              <a:t>Logistic regression</a:t>
            </a:r>
          </a:p>
        </p:txBody>
      </p:sp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smtClean="0"/>
              <a:t>Classifiers</a:t>
            </a:r>
            <a:endParaRPr lang="en-GB" dirty="0"/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703" y="1295329"/>
            <a:ext cx="4598886" cy="2393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6496" b="27480"/>
          <a:stretch/>
        </p:blipFill>
        <p:spPr>
          <a:xfrm>
            <a:off x="3386220" y="2048307"/>
            <a:ext cx="5446080" cy="1410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66275"/>
          <a:stretch/>
        </p:blipFill>
        <p:spPr>
          <a:xfrm>
            <a:off x="3709234" y="1954640"/>
            <a:ext cx="4421070" cy="173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341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1700" y="1306725"/>
            <a:ext cx="6186300" cy="31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Area under the curve (AUC)</a:t>
            </a:r>
            <a:endParaRPr lang="en-GB" dirty="0"/>
          </a:p>
          <a:p>
            <a:pPr lvl="0"/>
            <a:r>
              <a:rPr lang="en-GB" dirty="0" smtClean="0"/>
              <a:t>Top percentage lift</a:t>
            </a:r>
          </a:p>
          <a:p>
            <a:r>
              <a:rPr lang="en-GB" dirty="0" err="1"/>
              <a:t>Percent</a:t>
            </a:r>
            <a:r>
              <a:rPr lang="en-GB" dirty="0"/>
              <a:t> correct classification (PCC)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</p:txBody>
      </p:sp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smtClean="0"/>
              <a:t>Evaluation</a:t>
            </a:r>
            <a:endParaRPr lang="en-GB" dirty="0"/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68" y="1046742"/>
            <a:ext cx="3670300" cy="3543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868" y="1472530"/>
            <a:ext cx="4198828" cy="2519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498" y="1351250"/>
            <a:ext cx="3559173" cy="30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46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525200" y="772680"/>
            <a:ext cx="3837000" cy="14379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Can we </a:t>
            </a:r>
            <a:r>
              <a:rPr lang="en-GB" dirty="0" smtClean="0">
                <a:solidFill>
                  <a:srgbClr val="00FF00"/>
                </a:solidFill>
              </a:rPr>
              <a:t>predict</a:t>
            </a:r>
            <a:r>
              <a:rPr lang="en-GB" dirty="0" smtClean="0"/>
              <a:t> customers that may </a:t>
            </a:r>
            <a:r>
              <a:rPr lang="en-GB" dirty="0" smtClean="0">
                <a:solidFill>
                  <a:srgbClr val="00FF00"/>
                </a:solidFill>
              </a:rPr>
              <a:t>churn</a:t>
            </a:r>
            <a:r>
              <a:rPr lang="en-GB" dirty="0" smtClean="0"/>
              <a:t> in the coming periods?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6100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dirty="0" smtClean="0">
                <a:solidFill>
                  <a:srgbClr val="00FFFF"/>
                </a:solidFill>
              </a:rPr>
              <a:t>March, 2017</a:t>
            </a:r>
            <a:endParaRPr lang="en-GB" sz="1000" dirty="0"/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525200" y="236699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What are the </a:t>
            </a:r>
            <a:r>
              <a:rPr lang="en-GB" dirty="0" smtClean="0">
                <a:solidFill>
                  <a:srgbClr val="00FF00"/>
                </a:solidFill>
              </a:rPr>
              <a:t>important features</a:t>
            </a:r>
            <a:r>
              <a:rPr lang="en-GB" dirty="0" smtClean="0"/>
              <a:t> affecting the customer churn?</a:t>
            </a:r>
          </a:p>
        </p:txBody>
      </p:sp>
      <p:sp>
        <p:nvSpPr>
          <p:cNvPr id="10" name="Shape 125"/>
          <p:cNvSpPr txBox="1">
            <a:spLocks/>
          </p:cNvSpPr>
          <p:nvPr/>
        </p:nvSpPr>
        <p:spPr>
          <a:xfrm>
            <a:off x="5039964" y="77668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What is the </a:t>
            </a:r>
            <a:r>
              <a:rPr lang="en-GB" dirty="0" smtClean="0">
                <a:solidFill>
                  <a:srgbClr val="00FF00"/>
                </a:solidFill>
              </a:rPr>
              <a:t>length</a:t>
            </a:r>
            <a:r>
              <a:rPr lang="en-GB" dirty="0" smtClean="0"/>
              <a:t> for the customer </a:t>
            </a:r>
            <a:r>
              <a:rPr lang="en-GB" dirty="0" smtClean="0">
                <a:solidFill>
                  <a:srgbClr val="00FF00"/>
                </a:solidFill>
              </a:rPr>
              <a:t>event history </a:t>
            </a:r>
            <a:r>
              <a:rPr lang="en-GB" dirty="0" smtClean="0"/>
              <a:t>for prediction?</a:t>
            </a:r>
          </a:p>
        </p:txBody>
      </p:sp>
      <p:sp>
        <p:nvSpPr>
          <p:cNvPr id="11" name="Shape 125"/>
          <p:cNvSpPr txBox="1">
            <a:spLocks/>
          </p:cNvSpPr>
          <p:nvPr/>
        </p:nvSpPr>
        <p:spPr>
          <a:xfrm>
            <a:off x="5039964" y="2370992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How long does it take to loose the </a:t>
            </a:r>
            <a:r>
              <a:rPr lang="en-GB" dirty="0" smtClean="0">
                <a:solidFill>
                  <a:srgbClr val="00FF00"/>
                </a:solidFill>
              </a:rPr>
              <a:t>predictive power </a:t>
            </a:r>
            <a:r>
              <a:rPr lang="en-GB" dirty="0" smtClean="0"/>
              <a:t>of the models?</a:t>
            </a:r>
          </a:p>
        </p:txBody>
      </p:sp>
    </p:spTree>
    <p:extLst>
      <p:ext uri="{BB962C8B-B14F-4D97-AF65-F5344CB8AC3E}">
        <p14:creationId xmlns:p14="http://schemas.microsoft.com/office/powerpoint/2010/main" val="300590756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525200" y="772680"/>
            <a:ext cx="3837000" cy="14379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Can we </a:t>
            </a:r>
            <a:r>
              <a:rPr lang="en-GB" dirty="0" smtClean="0">
                <a:solidFill>
                  <a:srgbClr val="00FF00"/>
                </a:solidFill>
              </a:rPr>
              <a:t>predict</a:t>
            </a:r>
            <a:r>
              <a:rPr lang="en-GB" dirty="0" smtClean="0"/>
              <a:t> customers that may </a:t>
            </a:r>
            <a:r>
              <a:rPr lang="en-GB" dirty="0" smtClean="0">
                <a:solidFill>
                  <a:srgbClr val="00FF00"/>
                </a:solidFill>
              </a:rPr>
              <a:t>churn</a:t>
            </a:r>
            <a:r>
              <a:rPr lang="en-GB" dirty="0" smtClean="0"/>
              <a:t> in the coming periods?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6100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dirty="0" smtClean="0">
                <a:solidFill>
                  <a:srgbClr val="00FFFF"/>
                </a:solidFill>
              </a:rPr>
              <a:t>March, 2017</a:t>
            </a:r>
            <a:endParaRPr lang="en-GB" sz="1000" dirty="0"/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525200" y="236699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rgbClr val="A6A6A6"/>
                </a:solidFill>
              </a:rPr>
              <a:t>What are the important features affecting the customer churn?</a:t>
            </a:r>
          </a:p>
        </p:txBody>
      </p:sp>
      <p:sp>
        <p:nvSpPr>
          <p:cNvPr id="10" name="Shape 125"/>
          <p:cNvSpPr txBox="1">
            <a:spLocks/>
          </p:cNvSpPr>
          <p:nvPr/>
        </p:nvSpPr>
        <p:spPr>
          <a:xfrm>
            <a:off x="5039964" y="77668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rgbClr val="A6A6A6"/>
                </a:solidFill>
              </a:rPr>
              <a:t>What is the length for the customer event history for prediction?</a:t>
            </a:r>
          </a:p>
        </p:txBody>
      </p:sp>
      <p:sp>
        <p:nvSpPr>
          <p:cNvPr id="11" name="Shape 125"/>
          <p:cNvSpPr txBox="1">
            <a:spLocks/>
          </p:cNvSpPr>
          <p:nvPr/>
        </p:nvSpPr>
        <p:spPr>
          <a:xfrm>
            <a:off x="5039964" y="2370992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rgbClr val="A6A6A6"/>
                </a:solidFill>
              </a:rPr>
              <a:t>How long does it take to loose the predictive power of the models?</a:t>
            </a:r>
          </a:p>
        </p:txBody>
      </p:sp>
    </p:spTree>
    <p:extLst>
      <p:ext uri="{BB962C8B-B14F-4D97-AF65-F5344CB8AC3E}">
        <p14:creationId xmlns:p14="http://schemas.microsoft.com/office/powerpoint/2010/main" val="108916398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1700" y="1306725"/>
            <a:ext cx="7528972" cy="31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AUC and lift values similar to the ones reported in the literature</a:t>
            </a:r>
          </a:p>
          <a:p>
            <a:pPr lvl="0"/>
            <a:r>
              <a:rPr lang="en-GB" dirty="0" smtClean="0"/>
              <a:t>Gradient boosting outperforms the other two</a:t>
            </a:r>
          </a:p>
        </p:txBody>
      </p:sp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Churn prediction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8" name="Group 7"/>
          <p:cNvGrpSpPr/>
          <p:nvPr/>
        </p:nvGrpSpPr>
        <p:grpSpPr>
          <a:xfrm>
            <a:off x="1665683" y="2466484"/>
            <a:ext cx="5595220" cy="2089152"/>
            <a:chOff x="2916464" y="1865994"/>
            <a:chExt cx="4775200" cy="17389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7564" y="1865994"/>
              <a:ext cx="3594100" cy="2413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6464" y="2093686"/>
              <a:ext cx="4775200" cy="1511300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2" name="Oval 1"/>
          <p:cNvSpPr/>
          <p:nvPr/>
        </p:nvSpPr>
        <p:spPr>
          <a:xfrm>
            <a:off x="1665683" y="2650550"/>
            <a:ext cx="911064" cy="432556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442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525200" y="772680"/>
            <a:ext cx="3837000" cy="14379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Can we predict customers that may churn in the coming periods?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6100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dirty="0" smtClean="0">
                <a:solidFill>
                  <a:srgbClr val="00FFFF"/>
                </a:solidFill>
              </a:rPr>
              <a:t>March, 2017</a:t>
            </a:r>
            <a:endParaRPr lang="en-GB" sz="1000" dirty="0"/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525200" y="236699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What are the </a:t>
            </a:r>
            <a:r>
              <a:rPr lang="en-GB" dirty="0" smtClean="0">
                <a:solidFill>
                  <a:srgbClr val="00FF00"/>
                </a:solidFill>
              </a:rPr>
              <a:t>important features</a:t>
            </a:r>
            <a:r>
              <a:rPr lang="en-GB" dirty="0" smtClean="0"/>
              <a:t> affecting the customer churn?</a:t>
            </a:r>
          </a:p>
        </p:txBody>
      </p:sp>
      <p:sp>
        <p:nvSpPr>
          <p:cNvPr id="10" name="Shape 125"/>
          <p:cNvSpPr txBox="1">
            <a:spLocks/>
          </p:cNvSpPr>
          <p:nvPr/>
        </p:nvSpPr>
        <p:spPr>
          <a:xfrm>
            <a:off x="5039964" y="77668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What is the length for the customer event history for prediction?</a:t>
            </a:r>
          </a:p>
        </p:txBody>
      </p:sp>
      <p:sp>
        <p:nvSpPr>
          <p:cNvPr id="11" name="Shape 125"/>
          <p:cNvSpPr txBox="1">
            <a:spLocks/>
          </p:cNvSpPr>
          <p:nvPr/>
        </p:nvSpPr>
        <p:spPr>
          <a:xfrm>
            <a:off x="5039964" y="2370992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How long does it take to loose the predictive power of the models?</a:t>
            </a:r>
          </a:p>
        </p:txBody>
      </p:sp>
    </p:spTree>
    <p:extLst>
      <p:ext uri="{BB962C8B-B14F-4D97-AF65-F5344CB8AC3E}">
        <p14:creationId xmlns:p14="http://schemas.microsoft.com/office/powerpoint/2010/main" val="353234536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1700" y="1306725"/>
            <a:ext cx="6186300" cy="31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RFM variables</a:t>
            </a:r>
          </a:p>
          <a:p>
            <a:pPr lvl="0"/>
            <a:r>
              <a:rPr lang="en-GB" dirty="0" smtClean="0"/>
              <a:t>Length of relationship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Partial defection: categories 1 and 3</a:t>
            </a:r>
          </a:p>
          <a:p>
            <a:pPr lvl="0"/>
            <a:r>
              <a:rPr lang="en-GB" dirty="0" smtClean="0"/>
              <a:t>Long-term total defection: monetary</a:t>
            </a:r>
          </a:p>
          <a:p>
            <a:pPr lvl="0"/>
            <a:r>
              <a:rPr lang="en-GB" dirty="0" smtClean="0"/>
              <a:t>Short-term total defection: </a:t>
            </a:r>
            <a:r>
              <a:rPr lang="en-GB" dirty="0" err="1" smtClean="0"/>
              <a:t>recency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smtClean="0">
                <a:solidFill>
                  <a:srgbClr val="FFFFFF"/>
                </a:solidFill>
              </a:rPr>
              <a:t>Important Features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888" y="1010737"/>
            <a:ext cx="4489981" cy="35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87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525200" y="772680"/>
            <a:ext cx="3837000" cy="14379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rgbClr val="A6A6A6"/>
                </a:solidFill>
              </a:rPr>
              <a:t>Can we predict customers that may churn in the coming periods?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6100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dirty="0" smtClean="0">
                <a:solidFill>
                  <a:srgbClr val="00FFFF"/>
                </a:solidFill>
              </a:rPr>
              <a:t>March, 2017</a:t>
            </a:r>
            <a:endParaRPr lang="en-GB" sz="1000" dirty="0"/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525200" y="236699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rgbClr val="A6A6A6"/>
                </a:solidFill>
              </a:rPr>
              <a:t>What are the important features affecting the customer churn?</a:t>
            </a:r>
          </a:p>
        </p:txBody>
      </p:sp>
      <p:sp>
        <p:nvSpPr>
          <p:cNvPr id="10" name="Shape 125"/>
          <p:cNvSpPr txBox="1">
            <a:spLocks/>
          </p:cNvSpPr>
          <p:nvPr/>
        </p:nvSpPr>
        <p:spPr>
          <a:xfrm>
            <a:off x="5039964" y="77668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What is the </a:t>
            </a:r>
            <a:r>
              <a:rPr lang="en-GB" dirty="0" smtClean="0">
                <a:solidFill>
                  <a:srgbClr val="00FF00"/>
                </a:solidFill>
              </a:rPr>
              <a:t>length</a:t>
            </a:r>
            <a:r>
              <a:rPr lang="en-GB" dirty="0" smtClean="0"/>
              <a:t> for the customer </a:t>
            </a:r>
            <a:r>
              <a:rPr lang="en-GB" dirty="0" smtClean="0">
                <a:solidFill>
                  <a:srgbClr val="00FF00"/>
                </a:solidFill>
              </a:rPr>
              <a:t>event history </a:t>
            </a:r>
            <a:r>
              <a:rPr lang="en-GB" dirty="0" smtClean="0"/>
              <a:t>for prediction?</a:t>
            </a:r>
          </a:p>
        </p:txBody>
      </p:sp>
      <p:sp>
        <p:nvSpPr>
          <p:cNvPr id="11" name="Shape 125"/>
          <p:cNvSpPr txBox="1">
            <a:spLocks/>
          </p:cNvSpPr>
          <p:nvPr/>
        </p:nvSpPr>
        <p:spPr>
          <a:xfrm>
            <a:off x="5039964" y="2370992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rgbClr val="A6A6A6"/>
                </a:solidFill>
              </a:rPr>
              <a:t>How long does it take to loose the predictive power of the models?</a:t>
            </a:r>
          </a:p>
        </p:txBody>
      </p:sp>
    </p:spTree>
    <p:extLst>
      <p:ext uri="{BB962C8B-B14F-4D97-AF65-F5344CB8AC3E}">
        <p14:creationId xmlns:p14="http://schemas.microsoft.com/office/powerpoint/2010/main" val="215218426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err="1" smtClean="0">
                <a:solidFill>
                  <a:srgbClr val="FFFFFF"/>
                </a:solidFill>
              </a:rPr>
              <a:t>Ballings</a:t>
            </a:r>
            <a:r>
              <a:rPr lang="en-GB" dirty="0" smtClean="0">
                <a:solidFill>
                  <a:srgbClr val="FFFFFF"/>
                </a:solidFill>
              </a:rPr>
              <a:t> and Van den </a:t>
            </a:r>
            <a:r>
              <a:rPr lang="en-GB" dirty="0" err="1" smtClean="0">
                <a:solidFill>
                  <a:srgbClr val="FFFFFF"/>
                </a:solidFill>
              </a:rPr>
              <a:t>Poel</a:t>
            </a:r>
            <a:r>
              <a:rPr lang="en-GB" dirty="0" smtClean="0">
                <a:solidFill>
                  <a:srgbClr val="FFFFFF"/>
                </a:solidFill>
              </a:rPr>
              <a:t> (2012)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125"/>
          <p:cNvSpPr txBox="1">
            <a:spLocks/>
          </p:cNvSpPr>
          <p:nvPr/>
        </p:nvSpPr>
        <p:spPr>
          <a:xfrm>
            <a:off x="1196347" y="1564563"/>
            <a:ext cx="6589109" cy="2521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</a:pPr>
            <a:r>
              <a:rPr lang="en-GB" dirty="0"/>
              <a:t>“</a:t>
            </a:r>
            <a:r>
              <a:rPr lang="en-GB" i="1" dirty="0"/>
              <a:t>Although we are confident about our results, it is unclear whether they can be generalized over a wider range of subscription services. Hence, it would be interesting to validate our findings on customer databases in other industries</a:t>
            </a:r>
            <a:r>
              <a:rPr lang="en-GB" i="1" dirty="0" smtClean="0"/>
              <a:t>.</a:t>
            </a:r>
            <a:r>
              <a:rPr lang="en-GB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59444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1700" y="1306725"/>
            <a:ext cx="6186300" cy="31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25 features</a:t>
            </a:r>
          </a:p>
          <a:p>
            <a:pPr lvl="0"/>
            <a:r>
              <a:rPr lang="en-GB" dirty="0" smtClean="0"/>
              <a:t>12 models </a:t>
            </a:r>
            <a:r>
              <a:rPr lang="en-GB" sz="1200" dirty="0" smtClean="0"/>
              <a:t>(September, 2015 – November, 2016)</a:t>
            </a:r>
            <a:endParaRPr lang="en-GB" dirty="0" smtClean="0"/>
          </a:p>
          <a:p>
            <a:pPr lvl="0"/>
            <a:r>
              <a:rPr lang="en-GB" dirty="0" smtClean="0"/>
              <a:t>Smoothing effect of aggregation</a:t>
            </a:r>
          </a:p>
          <a:p>
            <a:pPr lvl="0"/>
            <a:r>
              <a:rPr lang="en-GB" dirty="0" smtClean="0"/>
              <a:t>Six- or seven-month history is sufficient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Validated </a:t>
            </a:r>
            <a:r>
              <a:rPr lang="en-GB" dirty="0" err="1"/>
              <a:t>Ballings</a:t>
            </a:r>
            <a:r>
              <a:rPr lang="en-GB" dirty="0"/>
              <a:t> and Van den </a:t>
            </a:r>
            <a:r>
              <a:rPr lang="en-GB" dirty="0" err="1" smtClean="0"/>
              <a:t>Poel</a:t>
            </a:r>
            <a:endParaRPr lang="en-GB" dirty="0" smtClean="0"/>
          </a:p>
        </p:txBody>
      </p:sp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smtClean="0">
                <a:solidFill>
                  <a:srgbClr val="FFFFFF"/>
                </a:solidFill>
              </a:rPr>
              <a:t>Event History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019" y="1688176"/>
            <a:ext cx="4124923" cy="24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427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1700" y="1269135"/>
            <a:ext cx="6186300" cy="37199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Second largest FMCG retailer in Turkey </a:t>
            </a:r>
            <a:r>
              <a:rPr lang="en-GB" sz="1200" dirty="0" smtClean="0"/>
              <a:t>(&gt;1,400 stores)</a:t>
            </a:r>
            <a:r>
              <a:rPr lang="en-GB" dirty="0" smtClean="0"/>
              <a:t> </a:t>
            </a:r>
          </a:p>
          <a:p>
            <a:pPr lvl="0"/>
            <a:r>
              <a:rPr lang="en-GB" dirty="0" smtClean="0"/>
              <a:t>Online store operating since 1997 in more than 20 cities </a:t>
            </a:r>
          </a:p>
          <a:p>
            <a:pPr lvl="0"/>
            <a:r>
              <a:rPr lang="en-GB" dirty="0" smtClean="0"/>
              <a:t>One of the pioneers of online FMCG retailing in Turkey </a:t>
            </a:r>
          </a:p>
          <a:p>
            <a:pPr lvl="0"/>
            <a:r>
              <a:rPr lang="en-GB" dirty="0" smtClean="0"/>
              <a:t>Strongly growing sector</a:t>
            </a:r>
          </a:p>
          <a:p>
            <a:pPr lvl="0"/>
            <a:r>
              <a:rPr lang="en-GB" dirty="0" smtClean="0"/>
              <a:t>Emerging competition</a:t>
            </a:r>
          </a:p>
          <a:p>
            <a:pPr lvl="0">
              <a:spcAft>
                <a:spcPts val="0"/>
              </a:spcAft>
            </a:pPr>
            <a:r>
              <a:rPr lang="en-GB" dirty="0" smtClean="0"/>
              <a:t>University-Industry partnership</a:t>
            </a:r>
          </a:p>
          <a:p>
            <a:pPr lvl="0">
              <a:spcAft>
                <a:spcPts val="0"/>
              </a:spcAft>
            </a:pPr>
            <a:r>
              <a:rPr lang="en-GB" sz="1200" dirty="0" smtClean="0"/>
              <a:t>(funded by TUBITAK-TEYDEB project)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000" y="1784663"/>
            <a:ext cx="2237183" cy="2237183"/>
          </a:xfrm>
          <a:prstGeom prst="rect">
            <a:avLst/>
          </a:prstGeom>
        </p:spPr>
      </p:pic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smtClean="0"/>
              <a:t>Motivation</a:t>
            </a:r>
            <a:endParaRPr lang="en-GB" dirty="0"/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63865463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525200" y="772680"/>
            <a:ext cx="3837000" cy="14379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rgbClr val="A6A6A6"/>
                </a:solidFill>
              </a:rPr>
              <a:t>Can we predict customers that may churn in the coming periods?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6100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dirty="0" smtClean="0">
                <a:solidFill>
                  <a:srgbClr val="00FFFF"/>
                </a:solidFill>
              </a:rPr>
              <a:t>March, 2017</a:t>
            </a:r>
            <a:endParaRPr lang="en-GB" sz="1000" dirty="0"/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525200" y="236699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rgbClr val="A6A6A6"/>
                </a:solidFill>
              </a:rPr>
              <a:t>What are the important features affecting the customer churn?</a:t>
            </a:r>
          </a:p>
        </p:txBody>
      </p:sp>
      <p:sp>
        <p:nvSpPr>
          <p:cNvPr id="10" name="Shape 125"/>
          <p:cNvSpPr txBox="1">
            <a:spLocks/>
          </p:cNvSpPr>
          <p:nvPr/>
        </p:nvSpPr>
        <p:spPr>
          <a:xfrm>
            <a:off x="5039964" y="77668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rgbClr val="A6A6A6"/>
                </a:solidFill>
              </a:rPr>
              <a:t>What is the length for the customer event history for prediction?</a:t>
            </a:r>
          </a:p>
        </p:txBody>
      </p:sp>
      <p:sp>
        <p:nvSpPr>
          <p:cNvPr id="11" name="Shape 125"/>
          <p:cNvSpPr txBox="1">
            <a:spLocks/>
          </p:cNvSpPr>
          <p:nvPr/>
        </p:nvSpPr>
        <p:spPr>
          <a:xfrm>
            <a:off x="5039964" y="2370992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How long does it take to loose the </a:t>
            </a:r>
            <a:r>
              <a:rPr lang="en-GB" dirty="0" smtClean="0">
                <a:solidFill>
                  <a:srgbClr val="00FF00"/>
                </a:solidFill>
              </a:rPr>
              <a:t>predictive power </a:t>
            </a:r>
            <a:r>
              <a:rPr lang="en-GB" dirty="0" smtClean="0"/>
              <a:t>of the models?</a:t>
            </a:r>
          </a:p>
        </p:txBody>
      </p:sp>
    </p:spTree>
    <p:extLst>
      <p:ext uri="{BB962C8B-B14F-4D97-AF65-F5344CB8AC3E}">
        <p14:creationId xmlns:p14="http://schemas.microsoft.com/office/powerpoint/2010/main" val="315501355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err="1" smtClean="0">
                <a:solidFill>
                  <a:srgbClr val="FFFFFF"/>
                </a:solidFill>
              </a:rPr>
              <a:t>Risseada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i="1" dirty="0" smtClean="0">
                <a:solidFill>
                  <a:srgbClr val="FFFFFF"/>
                </a:solidFill>
              </a:rPr>
              <a:t>et al. </a:t>
            </a:r>
            <a:r>
              <a:rPr lang="en-GB" dirty="0" smtClean="0">
                <a:solidFill>
                  <a:srgbClr val="FFFFFF"/>
                </a:solidFill>
              </a:rPr>
              <a:t>(2010)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125"/>
          <p:cNvSpPr txBox="1">
            <a:spLocks/>
          </p:cNvSpPr>
          <p:nvPr/>
        </p:nvSpPr>
        <p:spPr>
          <a:xfrm>
            <a:off x="1196347" y="1849866"/>
            <a:ext cx="6589109" cy="193269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</a:pPr>
            <a:r>
              <a:rPr lang="en-GB" dirty="0" smtClean="0"/>
              <a:t>“A</a:t>
            </a:r>
            <a:r>
              <a:rPr lang="en-GB" i="1" dirty="0" smtClean="0"/>
              <a:t>lthough </a:t>
            </a:r>
            <a:r>
              <a:rPr lang="en-GB" i="1" dirty="0"/>
              <a:t>we are confident with the results, it remains unclear whether they are </a:t>
            </a:r>
            <a:r>
              <a:rPr lang="en-GB" i="1" dirty="0" smtClean="0"/>
              <a:t>generalizable </a:t>
            </a:r>
            <a:r>
              <a:rPr lang="en-GB" i="1" dirty="0"/>
              <a:t>over a broader range of services that the two we studied..</a:t>
            </a:r>
            <a:r>
              <a:rPr lang="en-GB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62862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1700" y="1306725"/>
            <a:ext cx="7547378" cy="31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Same model for the next six months</a:t>
            </a:r>
          </a:p>
          <a:p>
            <a:pPr lvl="0"/>
            <a:r>
              <a:rPr lang="en-GB" i="1" dirty="0" smtClean="0"/>
              <a:t>Sharp</a:t>
            </a:r>
            <a:r>
              <a:rPr lang="en-GB" dirty="0" smtClean="0"/>
              <a:t> decrease after the third period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 smtClean="0"/>
              <a:t>Slightly longer staying power than other sectors in the literature</a:t>
            </a:r>
          </a:p>
        </p:txBody>
      </p:sp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smtClean="0">
                <a:solidFill>
                  <a:srgbClr val="FFFFFF"/>
                </a:solidFill>
              </a:rPr>
              <a:t>Predictive Power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75" y="975409"/>
            <a:ext cx="4196708" cy="28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9931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 idx="4294967295"/>
          </p:nvPr>
        </p:nvSpPr>
        <p:spPr>
          <a:xfrm>
            <a:off x="311700" y="1301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Current System</a:t>
            </a:r>
            <a:endParaRPr lang="en-GB" dirty="0"/>
          </a:p>
        </p:txBody>
      </p:sp>
      <p:cxnSp>
        <p:nvCxnSpPr>
          <p:cNvPr id="316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3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dirty="0" smtClean="0">
                <a:solidFill>
                  <a:srgbClr val="00FFFF"/>
                </a:solidFill>
              </a:rPr>
              <a:t>March, 2017</a:t>
            </a:r>
            <a:endParaRPr lang="en-GB" sz="1000" dirty="0"/>
          </a:p>
        </p:txBody>
      </p:sp>
      <p:pic>
        <p:nvPicPr>
          <p:cNvPr id="5" name="Picture 4" descr="Diagr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8149" r="4277" b="9607"/>
          <a:stretch/>
        </p:blipFill>
        <p:spPr>
          <a:xfrm>
            <a:off x="1757710" y="1042195"/>
            <a:ext cx="5300736" cy="37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8472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/>
          <p:cNvGrpSpPr/>
          <p:nvPr/>
        </p:nvGrpSpPr>
        <p:grpSpPr>
          <a:xfrm>
            <a:off x="470920" y="1213975"/>
            <a:ext cx="2784684" cy="3151756"/>
            <a:chOff x="669752" y="2932584"/>
            <a:chExt cx="3960440" cy="5976664"/>
          </a:xfrm>
        </p:grpSpPr>
        <p:grpSp>
          <p:nvGrpSpPr>
            <p:cNvPr id="111" name="Group 110"/>
            <p:cNvGrpSpPr/>
            <p:nvPr/>
          </p:nvGrpSpPr>
          <p:grpSpPr>
            <a:xfrm>
              <a:off x="813768" y="3868688"/>
              <a:ext cx="3600400" cy="4932040"/>
              <a:chOff x="813768" y="2716560"/>
              <a:chExt cx="4819885" cy="666023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56100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8" name="Oval 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466786" y="271656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10" name="Oval 9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181920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15" name="Oval 14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829992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18" name="Oval 1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4232766" y="4372744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30" name="Oval 29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4275098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36" name="Oval 3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4928116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39" name="Oval 38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856100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42" name="Oval 4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2181920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45" name="Oval 44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2829992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48" name="Oval 4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3550072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1" name="Oval 50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1509118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4" name="Oval 5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4885784" y="4372744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7" name="Oval 56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829992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60" name="Oval 5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829992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63" name="Oval 62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856100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67" name="Oval 66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1509118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70" name="Oval 6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813768" y="6100936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73" name="Oval 72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3507740" y="775712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76" name="Oval 75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3550072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79" name="Oval 78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4275098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82" name="Oval 8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4928116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85" name="Oval 84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139588" y="775712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88" name="Oval 87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4275098" y="7685112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92" name="Oval 9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4928116" y="7685112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95" name="Oval 94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3507740" y="271656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98" name="Oval 97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2181920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101" name="Oval 100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1509118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104" name="Oval 10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41" name="TextBox 140"/>
            <p:cNvSpPr txBox="1"/>
            <p:nvPr/>
          </p:nvSpPr>
          <p:spPr>
            <a:xfrm>
              <a:off x="1173808" y="3292624"/>
              <a:ext cx="2808312" cy="583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All Customers</a:t>
              </a:r>
              <a:endParaRPr lang="en-GB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69752" y="2932584"/>
              <a:ext cx="3960440" cy="597666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369478" y="1024110"/>
            <a:ext cx="3898558" cy="1263225"/>
            <a:chOff x="6214368" y="2572544"/>
            <a:chExt cx="5544616" cy="2395448"/>
          </a:xfrm>
        </p:grpSpPr>
        <p:grpSp>
          <p:nvGrpSpPr>
            <p:cNvPr id="105" name="Group 104"/>
            <p:cNvGrpSpPr/>
            <p:nvPr/>
          </p:nvGrpSpPr>
          <p:grpSpPr>
            <a:xfrm>
              <a:off x="6646416" y="3664277"/>
              <a:ext cx="288032" cy="683568"/>
              <a:chOff x="2173052" y="4084712"/>
              <a:chExt cx="747869" cy="1619672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07" name="Oval 106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7070463" y="3664277"/>
              <a:ext cx="288032" cy="683568"/>
              <a:chOff x="2173052" y="4084712"/>
              <a:chExt cx="747869" cy="1619672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14" name="Oval 11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494510" y="3664277"/>
              <a:ext cx="288032" cy="683568"/>
              <a:chOff x="2173052" y="4084712"/>
              <a:chExt cx="747869" cy="1619672"/>
            </a:xfrm>
          </p:grpSpPr>
          <p:pic>
            <p:nvPicPr>
              <p:cNvPr id="116" name="Picture 1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17" name="Oval 116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7918557" y="3664277"/>
              <a:ext cx="288032" cy="683568"/>
              <a:chOff x="2173052" y="4084712"/>
              <a:chExt cx="747869" cy="1619672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20" name="Oval 11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8342604" y="3664277"/>
              <a:ext cx="288032" cy="683568"/>
              <a:chOff x="2173052" y="4084712"/>
              <a:chExt cx="747869" cy="1619672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23" name="Oval 122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8766651" y="3664277"/>
              <a:ext cx="288032" cy="683568"/>
              <a:chOff x="2173052" y="4084712"/>
              <a:chExt cx="747869" cy="1619672"/>
            </a:xfrm>
          </p:grpSpPr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26" name="Oval 12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9190698" y="3664277"/>
              <a:ext cx="288032" cy="683568"/>
              <a:chOff x="2173052" y="4084712"/>
              <a:chExt cx="747869" cy="1619672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29" name="Oval 128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9614745" y="3664277"/>
              <a:ext cx="288032" cy="683568"/>
              <a:chOff x="2173052" y="4084712"/>
              <a:chExt cx="747869" cy="1619672"/>
            </a:xfrm>
          </p:grpSpPr>
          <p:pic>
            <p:nvPicPr>
              <p:cNvPr id="131" name="Picture 13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32" name="Oval 13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10038792" y="3664277"/>
              <a:ext cx="288032" cy="683568"/>
              <a:chOff x="2173052" y="4084712"/>
              <a:chExt cx="747869" cy="1619672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35" name="Oval 134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10462840" y="3664277"/>
              <a:ext cx="288032" cy="683568"/>
              <a:chOff x="2173052" y="4084712"/>
              <a:chExt cx="747869" cy="1619672"/>
            </a:xfrm>
          </p:grpSpPr>
          <p:pic>
            <p:nvPicPr>
              <p:cNvPr id="137" name="Picture 13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38" name="Oval 13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214368" y="2576026"/>
              <a:ext cx="5544616" cy="99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FFFF"/>
                  </a:solidFill>
                  <a:latin typeface="Century Gothic"/>
                  <a:cs typeface="Century Gothic"/>
                </a:rPr>
                <a:t>Customers who are </a:t>
              </a:r>
              <a:r>
                <a:rPr lang="en-GB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70</a:t>
              </a:r>
              <a:r>
                <a:rPr lang="en-GB" dirty="0">
                  <a:solidFill>
                    <a:srgbClr val="FFFFFF"/>
                  </a:solidFill>
                  <a:latin typeface="Century Gothic"/>
                  <a:cs typeface="Century Gothic"/>
                </a:rPr>
                <a:t>% likely to </a:t>
              </a:r>
              <a:r>
                <a:rPr lang="en-GB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skip shopping in </a:t>
              </a:r>
              <a:r>
                <a:rPr lang="en-GB" dirty="0">
                  <a:solidFill>
                    <a:srgbClr val="FFFFFF"/>
                  </a:solidFill>
                  <a:latin typeface="Century Gothic"/>
                  <a:cs typeface="Century Gothic"/>
                </a:rPr>
                <a:t>the coming three </a:t>
              </a:r>
              <a:r>
                <a:rPr lang="en-GB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months</a:t>
              </a:r>
              <a:endParaRPr lang="en-GB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870552" y="4384356"/>
              <a:ext cx="2088232" cy="583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769 customers</a:t>
              </a:r>
              <a:endParaRPr lang="en-GB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214368" y="2572544"/>
              <a:ext cx="5328592" cy="237626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369478" y="2353165"/>
            <a:ext cx="3999819" cy="997414"/>
            <a:chOff x="6214368" y="5092824"/>
            <a:chExt cx="5688632" cy="1891392"/>
          </a:xfrm>
        </p:grpSpPr>
        <p:grpSp>
          <p:nvGrpSpPr>
            <p:cNvPr id="143" name="Group 142"/>
            <p:cNvGrpSpPr/>
            <p:nvPr/>
          </p:nvGrpSpPr>
          <p:grpSpPr>
            <a:xfrm>
              <a:off x="6862440" y="5680501"/>
              <a:ext cx="288032" cy="683568"/>
              <a:chOff x="2173052" y="4084712"/>
              <a:chExt cx="747869" cy="1619672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45" name="Oval 144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7286487" y="5680501"/>
              <a:ext cx="288032" cy="683568"/>
              <a:chOff x="2173052" y="4084712"/>
              <a:chExt cx="747869" cy="1619672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48" name="Oval 14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7710534" y="5680501"/>
              <a:ext cx="288032" cy="683568"/>
              <a:chOff x="2173052" y="4084712"/>
              <a:chExt cx="747869" cy="1619672"/>
            </a:xfrm>
          </p:grpSpPr>
          <p:pic>
            <p:nvPicPr>
              <p:cNvPr id="150" name="Picture 149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51" name="Oval 150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8134581" y="5680501"/>
              <a:ext cx="288032" cy="683568"/>
              <a:chOff x="2173052" y="4084712"/>
              <a:chExt cx="747869" cy="1619672"/>
            </a:xfrm>
          </p:grpSpPr>
          <p:pic>
            <p:nvPicPr>
              <p:cNvPr id="153" name="Picture 152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54" name="Oval 15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8558628" y="5680501"/>
              <a:ext cx="288032" cy="683568"/>
              <a:chOff x="2173052" y="4084712"/>
              <a:chExt cx="747869" cy="1619672"/>
            </a:xfrm>
          </p:grpSpPr>
          <p:pic>
            <p:nvPicPr>
              <p:cNvPr id="156" name="Picture 155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57" name="Oval 156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8982675" y="5680501"/>
              <a:ext cx="288032" cy="683568"/>
              <a:chOff x="2173052" y="4084712"/>
              <a:chExt cx="747869" cy="1619672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60" name="Oval 15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9406722" y="5680501"/>
              <a:ext cx="288032" cy="683568"/>
              <a:chOff x="2173052" y="4084712"/>
              <a:chExt cx="747869" cy="1619672"/>
            </a:xfrm>
          </p:grpSpPr>
          <p:pic>
            <p:nvPicPr>
              <p:cNvPr id="162" name="Picture 161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63" name="Oval 162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9830769" y="5680501"/>
              <a:ext cx="288032" cy="683568"/>
              <a:chOff x="2173052" y="4084712"/>
              <a:chExt cx="747869" cy="1619672"/>
            </a:xfrm>
          </p:grpSpPr>
          <p:pic>
            <p:nvPicPr>
              <p:cNvPr id="165" name="Picture 16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66" name="Oval 16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0254816" y="5680501"/>
              <a:ext cx="288032" cy="683568"/>
              <a:chOff x="2173052" y="4084712"/>
              <a:chExt cx="747869" cy="1619672"/>
            </a:xfrm>
          </p:grpSpPr>
          <p:pic>
            <p:nvPicPr>
              <p:cNvPr id="168" name="Picture 16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69" name="Oval 168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10678864" y="5680501"/>
              <a:ext cx="288032" cy="683568"/>
              <a:chOff x="2173052" y="4084712"/>
              <a:chExt cx="747869" cy="1619672"/>
            </a:xfrm>
          </p:grpSpPr>
          <p:pic>
            <p:nvPicPr>
              <p:cNvPr id="171" name="Picture 17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72" name="Oval 17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7870552" y="6400580"/>
              <a:ext cx="2088232" cy="583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538 customers</a:t>
              </a:r>
              <a:endParaRPr lang="en-GB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214368" y="5092824"/>
              <a:ext cx="5328592" cy="187220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58384" y="5092824"/>
              <a:ext cx="5544616" cy="583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Expected</a:t>
              </a:r>
              <a:endParaRPr lang="en-GB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4369478" y="3416409"/>
            <a:ext cx="3999819" cy="997414"/>
            <a:chOff x="6214368" y="7109048"/>
            <a:chExt cx="5688632" cy="1891392"/>
          </a:xfrm>
        </p:grpSpPr>
        <p:grpSp>
          <p:nvGrpSpPr>
            <p:cNvPr id="178" name="Group 177"/>
            <p:cNvGrpSpPr/>
            <p:nvPr/>
          </p:nvGrpSpPr>
          <p:grpSpPr>
            <a:xfrm>
              <a:off x="6862440" y="7696725"/>
              <a:ext cx="288032" cy="683568"/>
              <a:chOff x="2173052" y="4084712"/>
              <a:chExt cx="747869" cy="1619672"/>
            </a:xfrm>
          </p:grpSpPr>
          <p:pic>
            <p:nvPicPr>
              <p:cNvPr id="179" name="Picture 178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80" name="Oval 17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7286487" y="7696725"/>
              <a:ext cx="288032" cy="683568"/>
              <a:chOff x="2173052" y="4084712"/>
              <a:chExt cx="747869" cy="1619672"/>
            </a:xfrm>
          </p:grpSpPr>
          <p:pic>
            <p:nvPicPr>
              <p:cNvPr id="182" name="Picture 181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83" name="Oval 182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7710534" y="7696725"/>
              <a:ext cx="288032" cy="683568"/>
              <a:chOff x="2173052" y="4084712"/>
              <a:chExt cx="747869" cy="1619672"/>
            </a:xfrm>
          </p:grpSpPr>
          <p:pic>
            <p:nvPicPr>
              <p:cNvPr id="185" name="Picture 184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86" name="Oval 18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8134581" y="7696725"/>
              <a:ext cx="288032" cy="683568"/>
              <a:chOff x="2173052" y="4084712"/>
              <a:chExt cx="747869" cy="1619672"/>
            </a:xfrm>
          </p:grpSpPr>
          <p:pic>
            <p:nvPicPr>
              <p:cNvPr id="188" name="Picture 187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89" name="Oval 188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8558628" y="7696725"/>
              <a:ext cx="288032" cy="683568"/>
              <a:chOff x="2173052" y="4084712"/>
              <a:chExt cx="747869" cy="1619672"/>
            </a:xfrm>
          </p:grpSpPr>
          <p:pic>
            <p:nvPicPr>
              <p:cNvPr id="191" name="Picture 190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92" name="Oval 19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982675" y="7696725"/>
              <a:ext cx="288032" cy="683568"/>
              <a:chOff x="2173052" y="4084712"/>
              <a:chExt cx="747869" cy="1619672"/>
            </a:xfrm>
          </p:grpSpPr>
          <p:pic>
            <p:nvPicPr>
              <p:cNvPr id="194" name="Picture 193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95" name="Oval 194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9406722" y="7696725"/>
              <a:ext cx="288032" cy="683568"/>
              <a:chOff x="2173052" y="4084712"/>
              <a:chExt cx="747869" cy="1619672"/>
            </a:xfrm>
          </p:grpSpPr>
          <p:pic>
            <p:nvPicPr>
              <p:cNvPr id="197" name="Picture 19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198" name="Oval 19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9830769" y="7696725"/>
              <a:ext cx="288032" cy="683568"/>
              <a:chOff x="2173052" y="4084712"/>
              <a:chExt cx="747869" cy="1619672"/>
            </a:xfrm>
          </p:grpSpPr>
          <p:pic>
            <p:nvPicPr>
              <p:cNvPr id="200" name="Picture 19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201" name="Oval 200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10254816" y="7696725"/>
              <a:ext cx="288032" cy="683568"/>
              <a:chOff x="2173052" y="4084712"/>
              <a:chExt cx="747869" cy="1619672"/>
            </a:xfrm>
          </p:grpSpPr>
          <p:pic>
            <p:nvPicPr>
              <p:cNvPr id="203" name="Picture 20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204" name="Oval 20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10678864" y="7696725"/>
              <a:ext cx="288032" cy="683568"/>
              <a:chOff x="2173052" y="4084712"/>
              <a:chExt cx="747869" cy="1619672"/>
            </a:xfrm>
          </p:grpSpPr>
          <p:pic>
            <p:nvPicPr>
              <p:cNvPr id="206" name="Picture 20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207" name="Oval 206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8" name="TextBox 207"/>
            <p:cNvSpPr txBox="1"/>
            <p:nvPr/>
          </p:nvSpPr>
          <p:spPr>
            <a:xfrm>
              <a:off x="7870552" y="8416804"/>
              <a:ext cx="2088232" cy="583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509 customers</a:t>
              </a:r>
              <a:endParaRPr lang="en-GB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214368" y="7109048"/>
              <a:ext cx="5328592" cy="187220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358384" y="7109048"/>
              <a:ext cx="5544616" cy="583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Actual</a:t>
              </a:r>
              <a:endParaRPr lang="en-GB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15" name="Shape 315"/>
          <p:cNvSpPr txBox="1">
            <a:spLocks noGrp="1"/>
          </p:cNvSpPr>
          <p:nvPr>
            <p:ph type="title" idx="4294967295"/>
          </p:nvPr>
        </p:nvSpPr>
        <p:spPr>
          <a:xfrm>
            <a:off x="311700" y="1301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In Practice</a:t>
            </a:r>
            <a:endParaRPr lang="en-GB" dirty="0"/>
          </a:p>
        </p:txBody>
      </p:sp>
      <p:cxnSp>
        <p:nvCxnSpPr>
          <p:cNvPr id="216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7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dirty="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 dirty="0"/>
          </a:p>
        </p:txBody>
      </p:sp>
      <p:sp>
        <p:nvSpPr>
          <p:cNvPr id="218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dirty="0" smtClean="0">
                <a:solidFill>
                  <a:srgbClr val="00FFFF"/>
                </a:solidFill>
              </a:rPr>
              <a:t>March, 2017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5493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1699" y="1306725"/>
            <a:ext cx="7924688" cy="31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New decision support system for churn prediction</a:t>
            </a:r>
          </a:p>
          <a:p>
            <a:pPr lvl="0"/>
            <a:r>
              <a:rPr lang="en-GB" dirty="0" err="1" smtClean="0"/>
              <a:t>Recency</a:t>
            </a:r>
            <a:r>
              <a:rPr lang="en-GB" dirty="0"/>
              <a:t>-</a:t>
            </a:r>
            <a:r>
              <a:rPr lang="en-GB" dirty="0" smtClean="0"/>
              <a:t>frequency-monetary variables, some product categories are crucial</a:t>
            </a:r>
          </a:p>
          <a:p>
            <a:pPr lvl="0"/>
            <a:r>
              <a:rPr lang="en-GB" dirty="0" smtClean="0"/>
              <a:t>Length of the customer event history increases the prediction performance</a:t>
            </a:r>
          </a:p>
          <a:p>
            <a:pPr lvl="0"/>
            <a:r>
              <a:rPr lang="en-GB" dirty="0" smtClean="0"/>
              <a:t>Staying power in online retailing is slightly longer than other industries</a:t>
            </a:r>
          </a:p>
          <a:p>
            <a:pPr lvl="0"/>
            <a:endParaRPr lang="en-GB" dirty="0" smtClean="0">
              <a:solidFill>
                <a:srgbClr val="00FF00"/>
              </a:solidFill>
            </a:endParaRPr>
          </a:p>
          <a:p>
            <a:pPr lvl="0"/>
            <a:r>
              <a:rPr lang="en-GB" dirty="0" smtClean="0">
                <a:solidFill>
                  <a:srgbClr val="00FF00"/>
                </a:solidFill>
              </a:rPr>
              <a:t>Next: </a:t>
            </a:r>
            <a:r>
              <a:rPr lang="en-GB" dirty="0" smtClean="0"/>
              <a:t>Incorporating promotional offers and targeted campaigns</a:t>
            </a:r>
          </a:p>
        </p:txBody>
      </p:sp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smtClean="0"/>
              <a:t>Conclusion</a:t>
            </a:r>
            <a:endParaRPr lang="en-GB" dirty="0"/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51400094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525200" y="772680"/>
            <a:ext cx="3837000" cy="14379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Can we </a:t>
            </a:r>
            <a:r>
              <a:rPr lang="en-GB" dirty="0" smtClean="0">
                <a:solidFill>
                  <a:srgbClr val="00FF00"/>
                </a:solidFill>
              </a:rPr>
              <a:t>predict</a:t>
            </a:r>
            <a:r>
              <a:rPr lang="en-GB" dirty="0" smtClean="0"/>
              <a:t> customers that may </a:t>
            </a:r>
            <a:r>
              <a:rPr lang="en-GB" dirty="0" smtClean="0">
                <a:solidFill>
                  <a:srgbClr val="00FF00"/>
                </a:solidFill>
              </a:rPr>
              <a:t>churn</a:t>
            </a:r>
            <a:r>
              <a:rPr lang="en-GB" dirty="0" smtClean="0"/>
              <a:t> in the coming periods?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6100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dirty="0" smtClean="0">
                <a:solidFill>
                  <a:srgbClr val="00FFFF"/>
                </a:solidFill>
              </a:rPr>
              <a:t>March, 2017</a:t>
            </a:r>
            <a:endParaRPr lang="en-GB" sz="1000" dirty="0"/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525200" y="236699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What are the </a:t>
            </a:r>
            <a:r>
              <a:rPr lang="en-GB" dirty="0" smtClean="0">
                <a:solidFill>
                  <a:srgbClr val="00FF00"/>
                </a:solidFill>
              </a:rPr>
              <a:t>important features</a:t>
            </a:r>
            <a:r>
              <a:rPr lang="en-GB" dirty="0" smtClean="0"/>
              <a:t> affecting the customer churn?</a:t>
            </a:r>
          </a:p>
        </p:txBody>
      </p:sp>
      <p:sp>
        <p:nvSpPr>
          <p:cNvPr id="10" name="Shape 125"/>
          <p:cNvSpPr txBox="1">
            <a:spLocks/>
          </p:cNvSpPr>
          <p:nvPr/>
        </p:nvSpPr>
        <p:spPr>
          <a:xfrm>
            <a:off x="5039964" y="776681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What is the </a:t>
            </a:r>
            <a:r>
              <a:rPr lang="en-GB" dirty="0" smtClean="0">
                <a:solidFill>
                  <a:srgbClr val="00FF00"/>
                </a:solidFill>
              </a:rPr>
              <a:t>length</a:t>
            </a:r>
            <a:r>
              <a:rPr lang="en-GB" dirty="0" smtClean="0"/>
              <a:t> for the customer </a:t>
            </a:r>
            <a:r>
              <a:rPr lang="en-GB" dirty="0" smtClean="0">
                <a:solidFill>
                  <a:srgbClr val="00FF00"/>
                </a:solidFill>
              </a:rPr>
              <a:t>event history </a:t>
            </a:r>
            <a:r>
              <a:rPr lang="en-GB" dirty="0" smtClean="0"/>
              <a:t>for prediction?</a:t>
            </a:r>
          </a:p>
        </p:txBody>
      </p:sp>
      <p:sp>
        <p:nvSpPr>
          <p:cNvPr id="11" name="Shape 125"/>
          <p:cNvSpPr txBox="1">
            <a:spLocks/>
          </p:cNvSpPr>
          <p:nvPr/>
        </p:nvSpPr>
        <p:spPr>
          <a:xfrm>
            <a:off x="5039964" y="2370992"/>
            <a:ext cx="3837000" cy="1437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How long does it take to loose the </a:t>
            </a:r>
            <a:r>
              <a:rPr lang="en-GB" dirty="0" smtClean="0">
                <a:solidFill>
                  <a:srgbClr val="00FF00"/>
                </a:solidFill>
              </a:rPr>
              <a:t>predictive power </a:t>
            </a:r>
            <a:r>
              <a:rPr lang="en-GB" dirty="0" smtClean="0"/>
              <a:t>of the models?</a:t>
            </a:r>
          </a:p>
        </p:txBody>
      </p:sp>
    </p:spTree>
    <p:extLst>
      <p:ext uri="{BB962C8B-B14F-4D97-AF65-F5344CB8AC3E}">
        <p14:creationId xmlns:p14="http://schemas.microsoft.com/office/powerpoint/2010/main" val="25656847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  <p:bldP spid="8" grpId="0" build="p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12035" y="772680"/>
            <a:ext cx="4018293" cy="35290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Total defection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Switching is costly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Customer-churn definitions clear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endParaRPr lang="en-GB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Financial services Telecommunications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Insurance</a:t>
            </a:r>
          </a:p>
        </p:txBody>
      </p:sp>
      <p:sp>
        <p:nvSpPr>
          <p:cNvPr id="6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dirty="0" smtClean="0">
                <a:solidFill>
                  <a:srgbClr val="00FFFF"/>
                </a:solidFill>
              </a:rPr>
              <a:t>March, 2017</a:t>
            </a:r>
            <a:endParaRPr lang="en-GB" sz="1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2035" y="144302"/>
            <a:ext cx="2282025" cy="733500"/>
            <a:chOff x="301599" y="144302"/>
            <a:chExt cx="2282025" cy="733500"/>
          </a:xfrm>
        </p:grpSpPr>
        <p:cxnSp>
          <p:nvCxnSpPr>
            <p:cNvPr id="126" name="Shape 126"/>
            <p:cNvCxnSpPr/>
            <p:nvPr/>
          </p:nvCxnSpPr>
          <p:spPr>
            <a:xfrm>
              <a:off x="426815" y="874839"/>
              <a:ext cx="5409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" name="Shape 315"/>
            <p:cNvSpPr txBox="1">
              <a:spLocks/>
            </p:cNvSpPr>
            <p:nvPr/>
          </p:nvSpPr>
          <p:spPr>
            <a:xfrm>
              <a:off x="301599" y="144302"/>
              <a:ext cx="2282025" cy="73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Roboto Slab"/>
                <a:buNone/>
                <a:defRPr sz="3000" b="0" i="0" u="none" strike="noStrike" cap="none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  <a:lvl2pPr lvl="1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2pPr>
              <a:lvl3pPr lvl="2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3pPr>
              <a:lvl4pPr lvl="3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4pPr>
              <a:lvl5pPr lvl="4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5pPr>
              <a:lvl6pPr lvl="5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6pPr>
              <a:lvl7pPr lvl="6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7pPr>
              <a:lvl8pPr lvl="7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8pPr>
              <a:lvl9pPr lvl="8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9pPr>
            </a:lstStyle>
            <a:p>
              <a:r>
                <a:rPr lang="en-GB" sz="2400" dirty="0" smtClean="0">
                  <a:solidFill>
                    <a:schemeClr val="tx1"/>
                  </a:solidFill>
                </a:rPr>
                <a:t>Contractual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03835" y="144302"/>
            <a:ext cx="2282025" cy="733500"/>
            <a:chOff x="5470888" y="144302"/>
            <a:chExt cx="2282025" cy="733500"/>
          </a:xfrm>
        </p:grpSpPr>
        <p:cxnSp>
          <p:nvCxnSpPr>
            <p:cNvPr id="14" name="Shape 126"/>
            <p:cNvCxnSpPr/>
            <p:nvPr/>
          </p:nvCxnSpPr>
          <p:spPr>
            <a:xfrm>
              <a:off x="5596104" y="874839"/>
              <a:ext cx="5409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Shape 315"/>
            <p:cNvSpPr txBox="1">
              <a:spLocks/>
            </p:cNvSpPr>
            <p:nvPr/>
          </p:nvSpPr>
          <p:spPr>
            <a:xfrm>
              <a:off x="5470888" y="144302"/>
              <a:ext cx="2282025" cy="73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Roboto Slab"/>
                <a:buNone/>
                <a:defRPr sz="3000" b="0" i="0" u="none" strike="noStrike" cap="none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  <a:lvl2pPr lvl="1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2pPr>
              <a:lvl3pPr lvl="2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3pPr>
              <a:lvl4pPr lvl="3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4pPr>
              <a:lvl5pPr lvl="4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5pPr>
              <a:lvl6pPr lvl="5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6pPr>
              <a:lvl7pPr lvl="6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7pPr>
              <a:lvl8pPr lvl="7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8pPr>
              <a:lvl9pPr lvl="8">
                <a:spcBef>
                  <a:spcPts val="0"/>
                </a:spcBef>
                <a:buClr>
                  <a:schemeClr val="dk1"/>
                </a:buClr>
                <a:buSzPct val="100000"/>
                <a:buFont typeface="Roboto Slab"/>
                <a:buNone/>
                <a:defRPr sz="30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9pPr>
            </a:lstStyle>
            <a:p>
              <a:r>
                <a:rPr lang="en-GB" sz="2400" dirty="0" err="1" smtClean="0">
                  <a:solidFill>
                    <a:schemeClr val="tx1"/>
                  </a:solidFill>
                </a:rPr>
                <a:t>Noncontractual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Shape 125"/>
          <p:cNvSpPr txBox="1">
            <a:spLocks/>
          </p:cNvSpPr>
          <p:nvPr/>
        </p:nvSpPr>
        <p:spPr>
          <a:xfrm>
            <a:off x="4803835" y="772680"/>
            <a:ext cx="4000051" cy="35290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Partial defection</a:t>
            </a:r>
          </a:p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Switching is easy</a:t>
            </a:r>
          </a:p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Customer-churn definitions not clear</a:t>
            </a:r>
          </a:p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endParaRPr lang="en-GB" dirty="0" smtClean="0"/>
          </a:p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Mail order</a:t>
            </a:r>
          </a:p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Retail</a:t>
            </a:r>
          </a:p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Online shopping</a:t>
            </a:r>
          </a:p>
        </p:txBody>
      </p:sp>
      <p:sp>
        <p:nvSpPr>
          <p:cNvPr id="21" name="Shape 125"/>
          <p:cNvSpPr txBox="1">
            <a:spLocks/>
          </p:cNvSpPr>
          <p:nvPr/>
        </p:nvSpPr>
        <p:spPr>
          <a:xfrm>
            <a:off x="325582" y="4154465"/>
            <a:ext cx="8419035" cy="46908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Logistic regression, random forests, SVM, boosting</a:t>
            </a:r>
            <a:r>
              <a:rPr lang="is-IS" dirty="0" smtClean="0"/>
              <a:t>…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1613286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1700" y="1306725"/>
            <a:ext cx="6186300" cy="31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Transaction-based (basket) data</a:t>
            </a:r>
          </a:p>
          <a:p>
            <a:pPr lvl="0"/>
            <a:r>
              <a:rPr lang="en-GB" dirty="0" smtClean="0"/>
              <a:t>Customer ID</a:t>
            </a:r>
          </a:p>
          <a:p>
            <a:pPr lvl="0"/>
            <a:r>
              <a:rPr lang="en-GB" dirty="0"/>
              <a:t>T</a:t>
            </a:r>
            <a:r>
              <a:rPr lang="en-GB" dirty="0" smtClean="0"/>
              <a:t>ransaction amount and date</a:t>
            </a:r>
          </a:p>
          <a:p>
            <a:pPr lvl="0"/>
            <a:r>
              <a:rPr lang="en-GB" dirty="0" smtClean="0"/>
              <a:t>Product categories</a:t>
            </a:r>
            <a:endParaRPr lang="en-GB" dirty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Raw data is </a:t>
            </a:r>
            <a:r>
              <a:rPr lang="en-GB" dirty="0" smtClean="0">
                <a:solidFill>
                  <a:srgbClr val="00FF00"/>
                </a:solidFill>
              </a:rPr>
              <a:t>not</a:t>
            </a:r>
            <a:r>
              <a:rPr lang="en-GB" dirty="0" smtClean="0"/>
              <a:t> very useful for prediction</a:t>
            </a:r>
          </a:p>
        </p:txBody>
      </p:sp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smtClean="0"/>
              <a:t>Data</a:t>
            </a:r>
            <a:endParaRPr lang="en-GB" dirty="0"/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896" y="1458820"/>
            <a:ext cx="2798059" cy="2584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07560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1700" y="1306725"/>
            <a:ext cx="6186300" cy="31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Inter-purchase </a:t>
            </a:r>
            <a:r>
              <a:rPr lang="en-GB" dirty="0"/>
              <a:t>time</a:t>
            </a:r>
          </a:p>
          <a:p>
            <a:pPr lvl="0"/>
            <a:r>
              <a:rPr lang="en-GB" dirty="0"/>
              <a:t>Time since last </a:t>
            </a:r>
            <a:r>
              <a:rPr lang="en-GB" dirty="0" smtClean="0"/>
              <a:t>purchase</a:t>
            </a:r>
          </a:p>
          <a:p>
            <a:pPr lvl="0"/>
            <a:r>
              <a:rPr lang="en-GB" dirty="0" smtClean="0"/>
              <a:t>Length </a:t>
            </a:r>
            <a:r>
              <a:rPr lang="en-GB" dirty="0"/>
              <a:t>of relationship </a:t>
            </a:r>
            <a:endParaRPr lang="en-GB" dirty="0" smtClean="0"/>
          </a:p>
          <a:p>
            <a:pPr lvl="0"/>
            <a:r>
              <a:rPr lang="en-GB" dirty="0" smtClean="0"/>
              <a:t>Basket </a:t>
            </a:r>
            <a:r>
              <a:rPr lang="en-GB" dirty="0"/>
              <a:t>(amount, items</a:t>
            </a:r>
            <a:r>
              <a:rPr lang="en-GB" dirty="0" smtClean="0"/>
              <a:t>)</a:t>
            </a:r>
            <a:endParaRPr lang="en-GB" dirty="0"/>
          </a:p>
          <a:p>
            <a:pPr lvl="0"/>
            <a:r>
              <a:rPr lang="en-GB" dirty="0" smtClean="0"/>
              <a:t>Discounts</a:t>
            </a:r>
            <a:endParaRPr lang="en-GB" dirty="0"/>
          </a:p>
          <a:p>
            <a:pPr lvl="0"/>
            <a:r>
              <a:rPr lang="en-GB" dirty="0"/>
              <a:t>Private </a:t>
            </a:r>
            <a:r>
              <a:rPr lang="en-GB" dirty="0" smtClean="0"/>
              <a:t>label</a:t>
            </a:r>
          </a:p>
        </p:txBody>
      </p:sp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smtClean="0"/>
              <a:t>Feature Extraction</a:t>
            </a:r>
            <a:endParaRPr lang="en-GB" dirty="0"/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708" y="1398755"/>
            <a:ext cx="3535354" cy="2243121"/>
          </a:xfrm>
          <a:prstGeom prst="rect">
            <a:avLst/>
          </a:prstGeom>
        </p:spPr>
      </p:pic>
      <p:sp>
        <p:nvSpPr>
          <p:cNvPr id="9" name="Shape 125"/>
          <p:cNvSpPr txBox="1">
            <a:spLocks/>
          </p:cNvSpPr>
          <p:nvPr/>
        </p:nvSpPr>
        <p:spPr>
          <a:xfrm>
            <a:off x="4030768" y="3947533"/>
            <a:ext cx="4143283" cy="46908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/>
              <a:t>Aggregate Information</a:t>
            </a:r>
          </a:p>
        </p:txBody>
      </p:sp>
      <p:sp>
        <p:nvSpPr>
          <p:cNvPr id="10" name="Oval 9"/>
          <p:cNvSpPr/>
          <p:nvPr/>
        </p:nvSpPr>
        <p:spPr>
          <a:xfrm>
            <a:off x="5392764" y="1518544"/>
            <a:ext cx="340498" cy="325207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92764" y="1936873"/>
            <a:ext cx="340498" cy="325207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16327" y="2337762"/>
            <a:ext cx="340498" cy="325207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99403" y="1485312"/>
            <a:ext cx="68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  <a:latin typeface="Roboto"/>
                <a:cs typeface="Roboto"/>
              </a:rPr>
              <a:t>RFM</a:t>
            </a:r>
            <a:endParaRPr lang="en-US" sz="1800" b="1" dirty="0">
              <a:solidFill>
                <a:srgbClr val="FF0000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1229066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  <p:bldP spid="9" grpId="0" animBg="1"/>
      <p:bldP spid="10" grpId="0" animBg="1"/>
      <p:bldP spid="15" grpId="0" animBg="1"/>
      <p:bldP spid="1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1700" y="1306725"/>
            <a:ext cx="6186300" cy="31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Seasonal items</a:t>
            </a:r>
          </a:p>
          <a:p>
            <a:pPr lvl="0"/>
            <a:r>
              <a:rPr lang="en-GB" dirty="0" smtClean="0"/>
              <a:t>Electronics</a:t>
            </a:r>
          </a:p>
          <a:p>
            <a:pPr lvl="0"/>
            <a:r>
              <a:rPr lang="en-GB" dirty="0" smtClean="0"/>
              <a:t>Textile</a:t>
            </a:r>
          </a:p>
          <a:p>
            <a:pPr lvl="0"/>
            <a:r>
              <a:rPr lang="en-GB" dirty="0" smtClean="0"/>
              <a:t>Tableware</a:t>
            </a:r>
          </a:p>
          <a:p>
            <a:pPr lvl="0"/>
            <a:r>
              <a:rPr lang="en-GB" dirty="0" smtClean="0"/>
              <a:t>Outliers</a:t>
            </a:r>
          </a:p>
        </p:txBody>
      </p:sp>
      <p:sp>
        <p:nvSpPr>
          <p:cNvPr id="11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2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smtClean="0">
                <a:solidFill>
                  <a:srgbClr val="00FFFF"/>
                </a:solidFill>
              </a:rPr>
              <a:t>March, 2017</a:t>
            </a:r>
            <a:endParaRPr lang="en-GB" sz="1000"/>
          </a:p>
        </p:txBody>
      </p:sp>
      <p:sp>
        <p:nvSpPr>
          <p:cNvPr id="13" name="Shape 315"/>
          <p:cNvSpPr txBox="1">
            <a:spLocks/>
          </p:cNvSpPr>
          <p:nvPr/>
        </p:nvSpPr>
        <p:spPr>
          <a:xfrm>
            <a:off x="311700" y="1301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GB" dirty="0" smtClean="0"/>
              <a:t>Data Cleaning</a:t>
            </a:r>
            <a:endParaRPr lang="en-GB" dirty="0"/>
          </a:p>
        </p:txBody>
      </p:sp>
      <p:cxnSp>
        <p:nvCxnSpPr>
          <p:cNvPr id="14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125"/>
          <p:cNvSpPr txBox="1">
            <a:spLocks/>
          </p:cNvSpPr>
          <p:nvPr/>
        </p:nvSpPr>
        <p:spPr>
          <a:xfrm>
            <a:off x="2354717" y="4220862"/>
            <a:ext cx="4143283" cy="46908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/>
              <a:t>6</a:t>
            </a:r>
            <a:r>
              <a:rPr lang="en-GB" dirty="0" smtClean="0"/>
              <a:t>0% of the work!</a:t>
            </a:r>
          </a:p>
        </p:txBody>
      </p:sp>
      <p:pic>
        <p:nvPicPr>
          <p:cNvPr id="4" name="Picture 3" descr="Nonfood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51" y="1095197"/>
            <a:ext cx="2989334" cy="2989334"/>
          </a:xfrm>
          <a:prstGeom prst="rect">
            <a:avLst/>
          </a:prstGeom>
        </p:spPr>
      </p:pic>
      <p:pic>
        <p:nvPicPr>
          <p:cNvPr id="5" name="Picture 4" descr="Kurban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63" y="1095197"/>
            <a:ext cx="2989334" cy="29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7864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 idx="4294967295"/>
          </p:nvPr>
        </p:nvSpPr>
        <p:spPr>
          <a:xfrm>
            <a:off x="311700" y="1301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Customers-Churners</a:t>
            </a:r>
            <a:endParaRPr lang="en-GB" dirty="0"/>
          </a:p>
        </p:txBody>
      </p:sp>
      <p:cxnSp>
        <p:nvCxnSpPr>
          <p:cNvPr id="316" name="Shape 316"/>
          <p:cNvCxnSpPr/>
          <p:nvPr/>
        </p:nvCxnSpPr>
        <p:spPr>
          <a:xfrm>
            <a:off x="418675" y="984916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3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dirty="0" smtClean="0">
                <a:solidFill>
                  <a:srgbClr val="00FFFF"/>
                </a:solidFill>
              </a:rPr>
              <a:t>March, 2017</a:t>
            </a:r>
            <a:endParaRPr lang="en-GB" sz="1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8675" y="1102218"/>
            <a:ext cx="8419035" cy="838413"/>
            <a:chOff x="413265" y="1019391"/>
            <a:chExt cx="8419035" cy="838413"/>
          </a:xfrm>
        </p:grpSpPr>
        <p:sp>
          <p:nvSpPr>
            <p:cNvPr id="9" name="Shape 125"/>
            <p:cNvSpPr txBox="1">
              <a:spLocks/>
            </p:cNvSpPr>
            <p:nvPr/>
          </p:nvSpPr>
          <p:spPr>
            <a:xfrm>
              <a:off x="413265" y="1388723"/>
              <a:ext cx="8419035" cy="46908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ct val="100000"/>
                <a:buFont typeface="Roboto"/>
                <a:buNone/>
                <a:defRPr sz="18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R="0" lvl="1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R="0" lvl="2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R="0" lvl="3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R="0" lvl="4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R="0" lvl="5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R="0" lvl="6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R="0" lvl="7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R="0" lvl="8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algn="ctr">
                <a:spcAft>
                  <a:spcPts val="0"/>
                </a:spcAft>
                <a:buClr>
                  <a:schemeClr val="dk2"/>
                </a:buClr>
                <a:buSzPct val="61111"/>
                <a:buFont typeface="Arial"/>
                <a:buNone/>
              </a:pPr>
              <a:r>
                <a:rPr lang="en-GB" dirty="0" smtClean="0">
                  <a:solidFill>
                    <a:schemeClr val="tx1"/>
                  </a:solidFill>
                </a:rPr>
                <a:t>At least two transactions in the last six months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13265" y="1019391"/>
              <a:ext cx="11852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rgbClr val="00FF00"/>
                  </a:solidFill>
                </a:rPr>
                <a:t>Customer</a:t>
              </a:r>
              <a:endParaRPr lang="en-US" sz="1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8675" y="2063434"/>
            <a:ext cx="8419035" cy="1175338"/>
            <a:chOff x="418675" y="2100246"/>
            <a:chExt cx="8419035" cy="1175338"/>
          </a:xfrm>
        </p:grpSpPr>
        <p:sp>
          <p:nvSpPr>
            <p:cNvPr id="11" name="Shape 125"/>
            <p:cNvSpPr txBox="1">
              <a:spLocks/>
            </p:cNvSpPr>
            <p:nvPr/>
          </p:nvSpPr>
          <p:spPr>
            <a:xfrm>
              <a:off x="418675" y="2469578"/>
              <a:ext cx="8419035" cy="806006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ct val="100000"/>
                <a:buFont typeface="Roboto"/>
                <a:buNone/>
                <a:defRPr sz="18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R="0" lvl="1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R="0" lvl="2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R="0" lvl="3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R="0" lvl="4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R="0" lvl="5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R="0" lvl="6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R="0" lvl="7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R="0" lvl="8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Font typeface="Roboto"/>
                <a:buNone/>
                <a:def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spcAft>
                  <a:spcPts val="0"/>
                </a:spcAft>
                <a:buClr>
                  <a:schemeClr val="dk2"/>
                </a:buClr>
                <a:buSzPct val="61111"/>
                <a:buFont typeface="Arial"/>
                <a:buNone/>
              </a:pPr>
              <a:r>
                <a:rPr lang="en-GB" dirty="0" smtClean="0">
                  <a:solidFill>
                    <a:srgbClr val="00FF00"/>
                  </a:solidFill>
                </a:rPr>
                <a:t>Scenario A (partial defection): </a:t>
              </a:r>
            </a:p>
            <a:p>
              <a:pPr algn="ctr">
                <a:spcAft>
                  <a:spcPts val="0"/>
                </a:spcAft>
                <a:buClr>
                  <a:schemeClr val="dk2"/>
                </a:buClr>
                <a:buSzPct val="61111"/>
                <a:buFont typeface="Arial"/>
                <a:buNone/>
              </a:pPr>
              <a:r>
                <a:rPr lang="en-GB" dirty="0" smtClean="0">
                  <a:solidFill>
                    <a:schemeClr val="tx1"/>
                  </a:solidFill>
                </a:rPr>
                <a:t>Expenditure less than monthly average in the next three months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8675" y="2100246"/>
              <a:ext cx="1018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solidFill>
                    <a:srgbClr val="00FF00"/>
                  </a:solidFill>
                </a:rPr>
                <a:t>Churner</a:t>
              </a:r>
              <a:endParaRPr lang="en-US" sz="1800" dirty="0"/>
            </a:p>
          </p:txBody>
        </p:sp>
      </p:grpSp>
      <p:sp>
        <p:nvSpPr>
          <p:cNvPr id="15" name="Shape 125"/>
          <p:cNvSpPr txBox="1">
            <a:spLocks/>
          </p:cNvSpPr>
          <p:nvPr/>
        </p:nvSpPr>
        <p:spPr>
          <a:xfrm>
            <a:off x="418675" y="3241743"/>
            <a:ext cx="8419035" cy="80600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rgbClr val="00FF00"/>
                </a:solidFill>
              </a:rPr>
              <a:t>Scenario B (long term total defection): </a:t>
            </a:r>
          </a:p>
          <a:p>
            <a:pPr algn="ctr"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chemeClr val="tx1"/>
                </a:solidFill>
              </a:rPr>
              <a:t>No purchase in the next three months</a:t>
            </a:r>
          </a:p>
        </p:txBody>
      </p:sp>
      <p:sp>
        <p:nvSpPr>
          <p:cNvPr id="16" name="Shape 125"/>
          <p:cNvSpPr txBox="1">
            <a:spLocks/>
          </p:cNvSpPr>
          <p:nvPr/>
        </p:nvSpPr>
        <p:spPr>
          <a:xfrm>
            <a:off x="418675" y="4047749"/>
            <a:ext cx="8419035" cy="80600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rgbClr val="00FF00"/>
                </a:solidFill>
              </a:rPr>
              <a:t>Scenario C (short term total defection): </a:t>
            </a:r>
          </a:p>
          <a:p>
            <a:pPr algn="ctr"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GB" dirty="0" smtClean="0">
                <a:solidFill>
                  <a:schemeClr val="tx1"/>
                </a:solidFill>
              </a:rPr>
              <a:t>No purchase next month</a:t>
            </a:r>
          </a:p>
        </p:txBody>
      </p:sp>
    </p:spTree>
    <p:extLst>
      <p:ext uri="{BB962C8B-B14F-4D97-AF65-F5344CB8AC3E}">
        <p14:creationId xmlns:p14="http://schemas.microsoft.com/office/powerpoint/2010/main" val="12653818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 idx="4294967295"/>
          </p:nvPr>
        </p:nvSpPr>
        <p:spPr>
          <a:xfrm>
            <a:off x="311700" y="1301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Customers-Churners</a:t>
            </a:r>
            <a:endParaRPr lang="en-GB" dirty="0"/>
          </a:p>
        </p:txBody>
      </p:sp>
      <p:cxnSp>
        <p:nvCxnSpPr>
          <p:cNvPr id="316" name="Shape 316"/>
          <p:cNvCxnSpPr/>
          <p:nvPr/>
        </p:nvCxnSpPr>
        <p:spPr>
          <a:xfrm>
            <a:off x="418675" y="8836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hape 124"/>
          <p:cNvSpPr txBox="1">
            <a:spLocks/>
          </p:cNvSpPr>
          <p:nvPr/>
        </p:nvSpPr>
        <p:spPr>
          <a:xfrm>
            <a:off x="0" y="4893000"/>
            <a:ext cx="2757900" cy="25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000" smtClean="0">
                <a:solidFill>
                  <a:srgbClr val="00FFFF"/>
                </a:solidFill>
              </a:rPr>
              <a:t>Data Analytics for Customer Churn Prediction</a:t>
            </a:r>
            <a:endParaRPr lang="en-GB" sz="1000"/>
          </a:p>
        </p:txBody>
      </p:sp>
      <p:sp>
        <p:nvSpPr>
          <p:cNvPr id="13" name="Shape 124"/>
          <p:cNvSpPr txBox="1">
            <a:spLocks/>
          </p:cNvSpPr>
          <p:nvPr/>
        </p:nvSpPr>
        <p:spPr>
          <a:xfrm>
            <a:off x="6357018" y="4893000"/>
            <a:ext cx="2757900" cy="2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GB" sz="1000" dirty="0" smtClean="0">
                <a:solidFill>
                  <a:srgbClr val="00FFFF"/>
                </a:solidFill>
              </a:rPr>
              <a:t>March, 2017</a:t>
            </a:r>
            <a:endParaRPr lang="en-GB" sz="1000" dirty="0"/>
          </a:p>
        </p:txBody>
      </p:sp>
      <p:pic>
        <p:nvPicPr>
          <p:cNvPr id="2" name="Picture 1" descr="Scenari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7" y="1067584"/>
            <a:ext cx="7203370" cy="36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890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1041</Words>
  <Application>Microsoft Macintosh PowerPoint</Application>
  <PresentationFormat>On-screen Show (16:9)</PresentationFormat>
  <Paragraphs>191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marina</vt:lpstr>
      <vt:lpstr>Using Data Analytics for  Customer Churn Prediction   Application for an Online Retailer</vt:lpstr>
      <vt:lpstr>PowerPoint Presentation</vt:lpstr>
      <vt:lpstr>Data Analytics for Customer Churn Prediction</vt:lpstr>
      <vt:lpstr>Data Analytics for Customer Churn Prediction</vt:lpstr>
      <vt:lpstr>PowerPoint Presentation</vt:lpstr>
      <vt:lpstr>PowerPoint Presentation</vt:lpstr>
      <vt:lpstr>PowerPoint Presentation</vt:lpstr>
      <vt:lpstr>Customers-Churners</vt:lpstr>
      <vt:lpstr>Customers-Churners</vt:lpstr>
      <vt:lpstr>PowerPoint Presentation</vt:lpstr>
      <vt:lpstr>PowerPoint Presentation</vt:lpstr>
      <vt:lpstr>Data Analytics for Customer Churn Prediction</vt:lpstr>
      <vt:lpstr>Data Analytics for Customer Churn Prediction</vt:lpstr>
      <vt:lpstr>PowerPoint Presentation</vt:lpstr>
      <vt:lpstr>Data Analytics for Customer Churn Prediction</vt:lpstr>
      <vt:lpstr>PowerPoint Presentation</vt:lpstr>
      <vt:lpstr>Data Analytics for Customer Churn Prediction</vt:lpstr>
      <vt:lpstr>PowerPoint Presentation</vt:lpstr>
      <vt:lpstr>PowerPoint Presentation</vt:lpstr>
      <vt:lpstr>Data Analytics for Customer Churn Prediction</vt:lpstr>
      <vt:lpstr>PowerPoint Presentation</vt:lpstr>
      <vt:lpstr>PowerPoint Presentation</vt:lpstr>
      <vt:lpstr>Current System</vt:lpstr>
      <vt:lpstr>In Practice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Nerds, Geeks and Reproducible Research</dc:title>
  <cp:lastModifiedBy>S. Ilker Birbil</cp:lastModifiedBy>
  <cp:revision>106</cp:revision>
  <dcterms:modified xsi:type="dcterms:W3CDTF">2017-03-12T13:23:00Z</dcterms:modified>
</cp:coreProperties>
</file>